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8" r:id="rId3"/>
    <p:sldId id="259" r:id="rId4"/>
    <p:sldId id="310" r:id="rId5"/>
    <p:sldId id="284" r:id="rId6"/>
    <p:sldId id="295" r:id="rId7"/>
    <p:sldId id="331" r:id="rId8"/>
    <p:sldId id="332" r:id="rId9"/>
    <p:sldId id="333" r:id="rId10"/>
    <p:sldId id="327" r:id="rId11"/>
    <p:sldId id="387" r:id="rId12"/>
    <p:sldId id="280" r:id="rId13"/>
    <p:sldId id="279" r:id="rId14"/>
    <p:sldId id="292" r:id="rId15"/>
    <p:sldId id="323" r:id="rId16"/>
    <p:sldId id="293" r:id="rId17"/>
    <p:sldId id="294" r:id="rId18"/>
    <p:sldId id="261" r:id="rId19"/>
    <p:sldId id="363" r:id="rId20"/>
    <p:sldId id="336" r:id="rId21"/>
    <p:sldId id="343" r:id="rId22"/>
    <p:sldId id="291" r:id="rId23"/>
    <p:sldId id="321" r:id="rId24"/>
    <p:sldId id="257" r:id="rId25"/>
    <p:sldId id="326" r:id="rId26"/>
    <p:sldId id="389" r:id="rId27"/>
    <p:sldId id="390" r:id="rId28"/>
    <p:sldId id="391" r:id="rId29"/>
    <p:sldId id="384" r:id="rId30"/>
    <p:sldId id="352" r:id="rId31"/>
    <p:sldId id="355" r:id="rId32"/>
    <p:sldId id="354" r:id="rId33"/>
    <p:sldId id="356" r:id="rId34"/>
    <p:sldId id="386" r:id="rId35"/>
    <p:sldId id="385" r:id="rId36"/>
    <p:sldId id="357" r:id="rId37"/>
    <p:sldId id="348" r:id="rId38"/>
    <p:sldId id="349" r:id="rId39"/>
    <p:sldId id="360" r:id="rId40"/>
    <p:sldId id="350" r:id="rId41"/>
    <p:sldId id="351" r:id="rId42"/>
    <p:sldId id="358" r:id="rId43"/>
    <p:sldId id="359" r:id="rId44"/>
    <p:sldId id="329" r:id="rId45"/>
    <p:sldId id="347" r:id="rId46"/>
    <p:sldId id="376" r:id="rId47"/>
    <p:sldId id="377" r:id="rId48"/>
    <p:sldId id="369" r:id="rId49"/>
    <p:sldId id="374" r:id="rId50"/>
    <p:sldId id="382" r:id="rId51"/>
    <p:sldId id="388" r:id="rId52"/>
    <p:sldId id="361" r:id="rId53"/>
    <p:sldId id="365" r:id="rId54"/>
    <p:sldId id="263" r:id="rId55"/>
    <p:sldId id="330" r:id="rId56"/>
    <p:sldId id="264" r:id="rId57"/>
  </p:sldIdLst>
  <p:sldSz cx="12192000" cy="6858000"/>
  <p:notesSz cx="6858000" cy="9144000"/>
  <p:embeddedFontLst>
    <p:embeddedFont>
      <p:font typeface="나눔고딕 ExtraBold" panose="020B0600000101010101" charset="-127"/>
      <p:bold r:id="rId60"/>
    </p:embeddedFont>
    <p:embeddedFont>
      <p:font typeface="Arial Black" panose="020B0A04020102020204" pitchFamily="34" charset="0"/>
      <p:bold r:id="rId61"/>
    </p:embeddedFont>
    <p:embeddedFont>
      <p:font typeface="Arial Nova" panose="020B0504020202020204" pitchFamily="34" charset="0"/>
      <p:regular r:id="rId62"/>
      <p:bold r:id="rId63"/>
      <p:italic r:id="rId64"/>
      <p:boldItalic r:id="rId65"/>
    </p:embeddedFont>
    <p:embeddedFont>
      <p:font typeface="Bernard MT Condensed" panose="02050806060905020404" pitchFamily="18" charset="0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4" y="82"/>
      </p:cViewPr>
      <p:guideLst>
        <p:guide orient="horz" pos="215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9F8523D-909C-47AB-9634-7FC58FD474BA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886DEA9-3F93-4CDE-8E05-6171DE86F405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99C719-F6E6-4AE9-AD35-F8B2BD4F4F53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53987-C10C-40EC-99DF-239AEDA6791F}" type="datetime1">
              <a:rPr lang="ko-KR" altLang="en-US" smtClean="0"/>
              <a:t>2024-03-05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E49CFF-D37C-4222-B205-380113ADCE60}" type="datetime1">
              <a:rPr lang="ko-KR" altLang="en-US" smtClean="0"/>
              <a:t>2024-03-05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4C4DDE-311A-4FDE-BD7F-2B14CF0A84E4}" type="datetime1">
              <a:rPr lang="ko-KR" altLang="en-US" smtClean="0"/>
              <a:t>2024-03-05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66B217-8647-4A5F-8551-22A53F538ABB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01FE3-1062-4987-9445-9E1D5A4901DF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FF943A-37E0-4ABC-9C34-8DDB01570918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1A5D9B-2E15-4917-AADB-8F703C9DC5ED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CA013-25FD-4328-85AF-4CBE4BBF724D}" type="datetime1">
              <a:rPr lang="ko-KR" altLang="en-US" smtClean="0"/>
              <a:t>2024-03-05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C4ECA9-F694-4F84-BECF-3B66F0328530}" type="datetime1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 txBox="1">
            <a:spLocks/>
          </p:cNvSpPr>
          <p:nvPr userDrawn="1"/>
        </p:nvSpPr>
        <p:spPr>
          <a:xfrm>
            <a:off x="152400" y="6356348"/>
            <a:ext cx="1371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BDDD49-34E4-410D-BF6E-D6CB7CAA7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sssd.co.kr/main" TargetMode="External"/><Relationship Id="rId4" Type="http://schemas.openxmlformats.org/officeDocument/2006/relationships/hyperlink" Target="https://www.frip.co.k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eum1111/onedaySeed.git" TargetMode="External"/><Relationship Id="rId2" Type="http://schemas.openxmlformats.org/officeDocument/2006/relationships/hyperlink" Target="http://www.onedayseed.store/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326378" y="2750069"/>
            <a:ext cx="7539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Oneday</a:t>
            </a:r>
            <a:r>
              <a:rPr lang="en-US" altLang="ko-KR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 Seed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1762298" y="2650317"/>
            <a:ext cx="8753302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25778" y="6418659"/>
            <a:ext cx="28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조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이아름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박은영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허형석</a:t>
            </a: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2735" y="2749940"/>
            <a:ext cx="162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FE3024-CDB5-9492-9F77-D5E68E895804}"/>
              </a:ext>
            </a:extLst>
          </p:cNvPr>
          <p:cNvSpPr txBox="1"/>
          <p:nvPr/>
        </p:nvSpPr>
        <p:spPr>
          <a:xfrm>
            <a:off x="1069093" y="3806907"/>
            <a:ext cx="2954655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재능을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해보고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8248" y="4154664"/>
            <a:ext cx="2820919" cy="445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나눔고딕 ExtraBold"/>
                <a:ea typeface="나눔고딕 ExtraBold"/>
              </a:rPr>
              <a:t>원데이씨드와 </a:t>
            </a:r>
            <a:r>
              <a:rPr lang="ko-KR" altLang="en-US" sz="2400">
                <a:solidFill>
                  <a:srgbClr val="85BD52"/>
                </a:solidFill>
                <a:latin typeface="나눔고딕 ExtraBold"/>
                <a:ea typeface="나눔고딕 ExtraBold"/>
              </a:rPr>
              <a:t>함께</a:t>
            </a:r>
            <a:r>
              <a:rPr lang="ko-KR" altLang="en-US" sz="2400">
                <a:latin typeface="나눔고딕 ExtraBold"/>
                <a:ea typeface="나눔고딕 ExtraBold"/>
              </a:rPr>
              <a:t> </a:t>
            </a:r>
            <a:r>
              <a:rPr lang="en-US" altLang="ko-KR" sz="2400">
                <a:latin typeface="나눔고딕 ExtraBold"/>
                <a:ea typeface="나눔고딕 ExtraBold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88EC6-878F-8652-6F0F-B58D03159406}"/>
              </a:ext>
            </a:extLst>
          </p:cNvPr>
          <p:cNvSpPr txBox="1"/>
          <p:nvPr/>
        </p:nvSpPr>
        <p:spPr>
          <a:xfrm>
            <a:off x="8651180" y="414392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하세요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E093-84B7-553F-E314-6CAA050678B4}"/>
              </a:ext>
            </a:extLst>
          </p:cNvPr>
          <p:cNvSpPr txBox="1"/>
          <p:nvPr/>
        </p:nvSpPr>
        <p:spPr>
          <a:xfrm>
            <a:off x="5458858" y="274994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언제나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600" dirty="0">
              <a:solidFill>
                <a:srgbClr val="27831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602A6-B1A2-B2D8-F191-71CC8570EF81}"/>
              </a:ext>
            </a:extLst>
          </p:cNvPr>
          <p:cNvSpPr txBox="1"/>
          <p:nvPr/>
        </p:nvSpPr>
        <p:spPr>
          <a:xfrm>
            <a:off x="9316426" y="274994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쉽게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17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D472-239F-5A43-1DD7-6061F12F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DA1F01-57B2-6096-8D6C-5AFE9947D3C2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4624E4-EE7F-4918-EAF3-26B1DA6BCA85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5778A2-E348-4158-99C8-71FA51F2383F}"/>
              </a:ext>
            </a:extLst>
          </p:cNvPr>
          <p:cNvSpPr txBox="1"/>
          <p:nvPr/>
        </p:nvSpPr>
        <p:spPr>
          <a:xfrm>
            <a:off x="1392870" y="343053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프로젝트 기대 효과</a:t>
            </a:r>
          </a:p>
        </p:txBody>
      </p:sp>
      <p:pic>
        <p:nvPicPr>
          <p:cNvPr id="1026" name="Picture 2" descr="새싹 일러스트 PNG, AI 저작권 없는 무료 다운로드 (2023년) - 리틀딥">
            <a:extLst>
              <a:ext uri="{FF2B5EF4-FFF2-40B4-BE49-F238E27FC236}">
                <a16:creationId xmlns:a16="http://schemas.microsoft.com/office/drawing/2014/main" id="{517D6AFE-A1E7-3303-4D2E-95422DB3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80" y="2580046"/>
            <a:ext cx="2788621" cy="23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71084CF-B62C-B680-3708-3CD28AF55AE0}"/>
              </a:ext>
            </a:extLst>
          </p:cNvPr>
          <p:cNvSpPr/>
          <p:nvPr/>
        </p:nvSpPr>
        <p:spPr>
          <a:xfrm>
            <a:off x="2118070" y="1544530"/>
            <a:ext cx="2188090" cy="2223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쉬운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CEEA45-CDFF-5CC6-58C5-C9DCAB308F23}"/>
              </a:ext>
            </a:extLst>
          </p:cNvPr>
          <p:cNvSpPr/>
          <p:nvPr/>
        </p:nvSpPr>
        <p:spPr>
          <a:xfrm>
            <a:off x="8106736" y="1445824"/>
            <a:ext cx="2532084" cy="2438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결제 비용의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수수료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A884EF-2055-FFA9-5C60-CCF7A4458F2E}"/>
              </a:ext>
            </a:extLst>
          </p:cNvPr>
          <p:cNvSpPr/>
          <p:nvPr/>
        </p:nvSpPr>
        <p:spPr>
          <a:xfrm>
            <a:off x="8106736" y="4006300"/>
            <a:ext cx="2619916" cy="2522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SEED IN EARTH PROJECT</a:t>
            </a: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1%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환경을 위해 기부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4EA46-DEEB-D26C-5D04-FE0C07BE38C5}"/>
              </a:ext>
            </a:extLst>
          </p:cNvPr>
          <p:cNvSpPr/>
          <p:nvPr/>
        </p:nvSpPr>
        <p:spPr>
          <a:xfrm>
            <a:off x="2118069" y="4146929"/>
            <a:ext cx="2188091" cy="2223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취미 경험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176BA3-43F9-4EB4-A306-9C8601AC904A}"/>
              </a:ext>
            </a:extLst>
          </p:cNvPr>
          <p:cNvSpPr/>
          <p:nvPr/>
        </p:nvSpPr>
        <p:spPr>
          <a:xfrm>
            <a:off x="2705003" y="4006300"/>
            <a:ext cx="1014222" cy="3970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49B3099-82F2-4914-91B8-E22FA203AFBB}"/>
              </a:ext>
            </a:extLst>
          </p:cNvPr>
          <p:cNvSpPr/>
          <p:nvPr/>
        </p:nvSpPr>
        <p:spPr>
          <a:xfrm>
            <a:off x="2705003" y="1407314"/>
            <a:ext cx="1004751" cy="418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호스트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7B91064-3D25-40EE-82F8-0BF973930995}"/>
              </a:ext>
            </a:extLst>
          </p:cNvPr>
          <p:cNvSpPr/>
          <p:nvPr/>
        </p:nvSpPr>
        <p:spPr>
          <a:xfrm>
            <a:off x="8870402" y="3965739"/>
            <a:ext cx="1004751" cy="3108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D53E67-3A5D-47AD-8D24-4DF0BD7A5895}"/>
              </a:ext>
            </a:extLst>
          </p:cNvPr>
          <p:cNvSpPr/>
          <p:nvPr/>
        </p:nvSpPr>
        <p:spPr>
          <a:xfrm>
            <a:off x="8628147" y="1346028"/>
            <a:ext cx="1407633" cy="3970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원데이씨드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1830609" y="569341"/>
            <a:ext cx="8107872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pc="-15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spc="-15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Seed</a:t>
            </a:r>
            <a:endParaRPr lang="ko-KR" altLang="en-US" sz="9600" spc="-150" dirty="0">
              <a:solidFill>
                <a:srgbClr val="85BD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0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1149439" y="5041535"/>
            <a:ext cx="1715534" cy="865062"/>
            <a:chOff x="2155311" y="4140200"/>
            <a:chExt cx="1715534" cy="86506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3853544" y="5041535"/>
            <a:ext cx="1715534" cy="865062"/>
            <a:chOff x="2155311" y="4140200"/>
            <a:chExt cx="1715534" cy="86506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신청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9781927" y="5041535"/>
            <a:ext cx="675186" cy="526508"/>
            <a:chOff x="2675482" y="4140200"/>
            <a:chExt cx="675186" cy="52650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675482" y="4235821"/>
              <a:ext cx="675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005513" y="2259798"/>
            <a:ext cx="2228015" cy="2228015"/>
            <a:chOff x="9005513" y="2259798"/>
            <a:chExt cx="2228015" cy="222801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900551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6" name="Picture 12" descr="Wallet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062" y="2814346"/>
              <a:ext cx="1118917" cy="111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597303" y="2259798"/>
            <a:ext cx="2228015" cy="2228015"/>
            <a:chOff x="3597303" y="2259798"/>
            <a:chExt cx="2228015" cy="222801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359730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0" name="Picture 16" descr="Form 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244" y="2812738"/>
              <a:ext cx="1122133" cy="112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893198" y="2259797"/>
            <a:ext cx="2228015" cy="2228015"/>
            <a:chOff x="893198" y="2259798"/>
            <a:chExt cx="2228015" cy="2228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89319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2" name="Picture 18" descr="Edit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80" y="2790080"/>
              <a:ext cx="1167450" cy="1167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301408" y="2259798"/>
            <a:ext cx="2228015" cy="2228015"/>
            <a:chOff x="6301408" y="2259798"/>
            <a:chExt cx="2228015" cy="222801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630140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4" name="Picture 20" descr="Shopping cart 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83" y="2861273"/>
              <a:ext cx="1025064" cy="102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6832563" y="5041535"/>
            <a:ext cx="1165705" cy="526508"/>
            <a:chOff x="2430223" y="4140200"/>
            <a:chExt cx="1165705" cy="5265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430223" y="4235821"/>
              <a:ext cx="11657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0720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사이트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6" y="1733592"/>
            <a:ext cx="3998422" cy="447601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78" y="1733592"/>
            <a:ext cx="2851266" cy="4416480"/>
          </a:xfrm>
          <a:prstGeom prst="rect">
            <a:avLst/>
          </a:prstGeom>
        </p:spPr>
      </p:pic>
      <p:sp>
        <p:nvSpPr>
          <p:cNvPr id="37" name="TextBox 36">
            <a:hlinkClick r:id="rId4"/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3287620" y="12966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프립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(FRIP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519618" y="129662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솜씨당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4085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E721A7-116D-4C8C-A686-F28138E3503F}"/>
              </a:ext>
            </a:extLst>
          </p:cNvPr>
          <p:cNvGrpSpPr/>
          <p:nvPr/>
        </p:nvGrpSpPr>
        <p:grpSpPr>
          <a:xfrm>
            <a:off x="9418655" y="1397779"/>
            <a:ext cx="3076306" cy="4940934"/>
            <a:chOff x="9418655" y="1397779"/>
            <a:chExt cx="3076306" cy="49409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EA8637-B141-8DE8-0464-F6E411FA01A5}"/>
                </a:ext>
              </a:extLst>
            </p:cNvPr>
            <p:cNvSpPr/>
            <p:nvPr/>
          </p:nvSpPr>
          <p:spPr>
            <a:xfrm>
              <a:off x="9418655" y="1397779"/>
              <a:ext cx="2513369" cy="494093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551" y="1875917"/>
              <a:ext cx="1940727" cy="102486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584756" y="2773056"/>
              <a:ext cx="236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Amazon Web Service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D7F77-B5B0-411A-8DB6-3652BE39261A}"/>
                </a:ext>
              </a:extLst>
            </p:cNvPr>
            <p:cNvGrpSpPr/>
            <p:nvPr/>
          </p:nvGrpSpPr>
          <p:grpSpPr>
            <a:xfrm>
              <a:off x="10635783" y="3499400"/>
              <a:ext cx="1242048" cy="1055517"/>
              <a:chOff x="9917256" y="4666107"/>
              <a:chExt cx="1607143" cy="1359897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7256" y="4666107"/>
                <a:ext cx="1607143" cy="900000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0285452" y="5687450"/>
                <a:ext cx="8707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GitHub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619B34A-88BC-4DDD-A092-4D9F5F3A6DB1}"/>
                </a:ext>
              </a:extLst>
            </p:cNvPr>
            <p:cNvGrpSpPr/>
            <p:nvPr/>
          </p:nvGrpSpPr>
          <p:grpSpPr>
            <a:xfrm>
              <a:off x="9463418" y="3343248"/>
              <a:ext cx="1384560" cy="1277836"/>
              <a:chOff x="10045591" y="3239164"/>
              <a:chExt cx="1347805" cy="123855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4E6D6BB-2E43-6F74-7A5A-D36DAE196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306" y="3239164"/>
                <a:ext cx="962377" cy="90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8D06F8-F672-32AA-C040-778C1D4AEBEF}"/>
                  </a:ext>
                </a:extLst>
              </p:cNvPr>
              <p:cNvSpPr txBox="1"/>
              <p:nvPr/>
            </p:nvSpPr>
            <p:spPr>
              <a:xfrm>
                <a:off x="10045591" y="4139164"/>
                <a:ext cx="13478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MobaXTerm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9E045F5-B5EC-4704-A306-EBF2093DA683}"/>
                </a:ext>
              </a:extLst>
            </p:cNvPr>
            <p:cNvGrpSpPr/>
            <p:nvPr/>
          </p:nvGrpSpPr>
          <p:grpSpPr>
            <a:xfrm>
              <a:off x="9817185" y="4727294"/>
              <a:ext cx="2677776" cy="1452252"/>
              <a:chOff x="9824601" y="4429110"/>
              <a:chExt cx="2677776" cy="1452252"/>
            </a:xfrm>
          </p:grpSpPr>
          <p:pic>
            <p:nvPicPr>
              <p:cNvPr id="37" name="그림 36" descr="폰트, 로고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B79FBD80-B3AC-4B54-A6F7-DF44D1ADB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4601" y="4429110"/>
                <a:ext cx="1646631" cy="123038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93F4B0-A14D-4145-AAD8-33DF391DE457}"/>
                  </a:ext>
                </a:extLst>
              </p:cNvPr>
              <p:cNvSpPr txBox="1"/>
              <p:nvPr/>
            </p:nvSpPr>
            <p:spPr>
              <a:xfrm>
                <a:off x="10133076" y="5573585"/>
                <a:ext cx="23693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CloudType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59976" y="1148250"/>
            <a:ext cx="8852397" cy="2675827"/>
            <a:chOff x="259976" y="1148250"/>
            <a:chExt cx="8852397" cy="26758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5AD297-939E-3EB9-DFFC-1CFCCB8E6990}"/>
                </a:ext>
              </a:extLst>
            </p:cNvPr>
            <p:cNvSpPr/>
            <p:nvPr/>
          </p:nvSpPr>
          <p:spPr>
            <a:xfrm>
              <a:off x="259976" y="1391473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553" y="1762802"/>
              <a:ext cx="1445853" cy="741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7851" y="1148250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7" t="19210" r="29315" b="21717"/>
            <a:stretch/>
          </p:blipFill>
          <p:spPr>
            <a:xfrm>
              <a:off x="6710539" y="1762802"/>
              <a:ext cx="747349" cy="741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2" y="2745868"/>
              <a:ext cx="1090351" cy="7416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8436" y="1762802"/>
              <a:ext cx="1651248" cy="7416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912" y="2745868"/>
              <a:ext cx="1047657" cy="7416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987286" y="1856603"/>
              <a:ext cx="6536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</a:t>
              </a: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44504" y="1856603"/>
              <a:ext cx="12442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SpringBoot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3.1.7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39010" y="1926940"/>
              <a:ext cx="12875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IntelliJ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Community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6296" y="2839669"/>
              <a:ext cx="8747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Tomcat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9.0.8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64022" y="2839669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MySQL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8.0.35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2" name="Picture 8" descr="gradle 아이콘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89141" y="2740810"/>
              <a:ext cx="946902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73806" y="2992211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Gradle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9" name="Picture 2" descr="Spring Data JPA and H2. Spring Data makes persistence much… | by Diego  Pacheco | Medium">
              <a:extLst>
                <a:ext uri="{FF2B5EF4-FFF2-40B4-BE49-F238E27FC236}">
                  <a16:creationId xmlns:a16="http://schemas.microsoft.com/office/drawing/2014/main" id="{FF758359-5326-670F-1B0C-949BBBCE1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010" y="2748587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7457-1CBE-D1F7-B225-5DBEE0337494}"/>
                </a:ext>
              </a:extLst>
            </p:cNvPr>
            <p:cNvSpPr txBox="1"/>
            <p:nvPr/>
          </p:nvSpPr>
          <p:spPr>
            <a:xfrm>
              <a:off x="7830362" y="2950110"/>
              <a:ext cx="506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JPA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1BA0A0-3100-F6A3-123C-6555CC7192FB}"/>
              </a:ext>
            </a:extLst>
          </p:cNvPr>
          <p:cNvGrpSpPr/>
          <p:nvPr/>
        </p:nvGrpSpPr>
        <p:grpSpPr>
          <a:xfrm>
            <a:off x="259975" y="3858797"/>
            <a:ext cx="8852397" cy="2479916"/>
            <a:chOff x="259975" y="4244282"/>
            <a:chExt cx="8852397" cy="24799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CFC0BA-8601-BC9C-352D-EDE0C9AABDA1}"/>
                </a:ext>
              </a:extLst>
            </p:cNvPr>
            <p:cNvSpPr/>
            <p:nvPr/>
          </p:nvSpPr>
          <p:spPr>
            <a:xfrm>
              <a:off x="259975" y="4291594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4" y="4765080"/>
              <a:ext cx="1338855" cy="7416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308" y="4765080"/>
              <a:ext cx="741600" cy="7416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3537" y="5770450"/>
              <a:ext cx="1657092" cy="741600"/>
            </a:xfrm>
            <a:prstGeom prst="rect">
              <a:avLst/>
            </a:prstGeom>
          </p:spPr>
        </p:pic>
        <p:pic>
          <p:nvPicPr>
            <p:cNvPr id="24" name="Picture 2" descr="부트스트랩 - 무료 심벌 마크개 아이콘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557" y="577045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3754" y="5770450"/>
              <a:ext cx="1548039" cy="7416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686173" y="4854033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18.2.0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965" y="5864251"/>
              <a:ext cx="10294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Node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16.20.0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05045" y="4843493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HTML5, CSS, 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JavaScript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537" y="4966603"/>
              <a:ext cx="1970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Visual Studio Code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67347" y="5864251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npm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8.19.4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93010" y="5864251"/>
              <a:ext cx="17043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React-bootstrap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2.10.0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26" name="Picture 2" descr="리액트 18의 타입스크립트 타입 변경점">
              <a:extLst>
                <a:ext uri="{FF2B5EF4-FFF2-40B4-BE49-F238E27FC236}">
                  <a16:creationId xmlns:a16="http://schemas.microsoft.com/office/drawing/2014/main" id="{7FA2038B-EF05-1AAD-A59C-DA61337BA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360" y="475697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82996" y="4244282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619688" y="1199726"/>
            <a:ext cx="10720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98223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885154" y="1571886"/>
            <a:ext cx="2421692" cy="4583567"/>
            <a:chOff x="6177025" y="1538635"/>
            <a:chExt cx="2421692" cy="45835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2E99BC-090D-4958-BA33-A4D98D6C3CD8}"/>
                </a:ext>
              </a:extLst>
            </p:cNvPr>
            <p:cNvSpPr/>
            <p:nvPr/>
          </p:nvSpPr>
          <p:spPr>
            <a:xfrm>
              <a:off x="6177027" y="2197189"/>
              <a:ext cx="2421690" cy="3925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및 소개 페이지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적합도 검사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검색 기능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카테고리 분류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로그인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CSS(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모바일 반응형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ERD,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Entity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작성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204FC1-2D0E-434E-8419-C6484EA00AE6}"/>
                </a:ext>
              </a:extLst>
            </p:cNvPr>
            <p:cNvSpPr/>
            <p:nvPr/>
          </p:nvSpPr>
          <p:spPr>
            <a:xfrm>
              <a:off x="6177025" y="1538635"/>
              <a:ext cx="242169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박은영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201356" y="1571886"/>
            <a:ext cx="2534652" cy="4583567"/>
            <a:chOff x="8201355" y="1789708"/>
            <a:chExt cx="2534652" cy="45835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AF7B97-7C3C-40DE-912D-F07D79FF3AF6}"/>
                </a:ext>
              </a:extLst>
            </p:cNvPr>
            <p:cNvSpPr/>
            <p:nvPr/>
          </p:nvSpPr>
          <p:spPr>
            <a:xfrm>
              <a:off x="8201355" y="2431484"/>
              <a:ext cx="2534652" cy="3941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파일 업로드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89465A-8F3F-4EF2-82D9-C2C28FAD3108}"/>
                </a:ext>
              </a:extLst>
            </p:cNvPr>
            <p:cNvSpPr/>
            <p:nvPr/>
          </p:nvSpPr>
          <p:spPr>
            <a:xfrm>
              <a:off x="8201355" y="1789708"/>
              <a:ext cx="253465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허형석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35765" y="1571886"/>
            <a:ext cx="2254880" cy="4583567"/>
            <a:chOff x="1642489" y="1772930"/>
            <a:chExt cx="2254880" cy="43664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0ACBCF-528D-4695-90B1-ECFC430C3B43}"/>
                </a:ext>
              </a:extLst>
            </p:cNvPr>
            <p:cNvSpPr/>
            <p:nvPr/>
          </p:nvSpPr>
          <p:spPr>
            <a:xfrm>
              <a:off x="1642490" y="2431484"/>
              <a:ext cx="2254879" cy="37079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User, Host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마이페이지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프로필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담기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HOST, USER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 및 주문내역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8014B-904A-47CC-90AE-699F9061E6CE}"/>
                </a:ext>
              </a:extLst>
            </p:cNvPr>
            <p:cNvSpPr/>
            <p:nvPr/>
          </p:nvSpPr>
          <p:spPr>
            <a:xfrm>
              <a:off x="1642489" y="1772930"/>
              <a:ext cx="2254879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이아름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1561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89263"/>
              </p:ext>
            </p:extLst>
          </p:nvPr>
        </p:nvGraphicFramePr>
        <p:xfrm>
          <a:off x="301752" y="1911102"/>
          <a:ext cx="11817330" cy="4168905"/>
        </p:xfrm>
        <a:graphic>
          <a:graphicData uri="http://schemas.openxmlformats.org/drawingml/2006/table">
            <a:tbl>
              <a:tblPr/>
              <a:tblGrid>
                <a:gridCol w="962322">
                  <a:extLst>
                    <a:ext uri="{9D8B030D-6E8A-4147-A177-3AD203B41FA5}">
                      <a16:colId xmlns:a16="http://schemas.microsoft.com/office/drawing/2014/main" val="2844493363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26609994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41733798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98858089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05189831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96993558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52061369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491562153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98359090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815893984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72036180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66001262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0970746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34813002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16418927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91935942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21894997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759041546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451807546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88717089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126439675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03467291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26574401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90204670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347958342"/>
                    </a:ext>
                  </a:extLst>
                </a:gridCol>
              </a:tblGrid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Week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922633"/>
                  </a:ext>
                </a:extLst>
              </a:tr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65050"/>
                  </a:ext>
                </a:extLst>
              </a:tr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Day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27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561436"/>
                  </a:ext>
                </a:extLst>
              </a:tr>
              <a:tr h="60673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 회의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027333"/>
                  </a:ext>
                </a:extLst>
              </a:tr>
              <a:tr h="31246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화면 구현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82548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적합도 검사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헤더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</a:p>
                    <a:p>
                      <a:pPr algn="ctr" rtl="0" fontAlgn="b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풋터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가입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소개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119899"/>
                  </a:ext>
                </a:extLst>
              </a:tr>
              <a:tr h="31246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 구현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3341361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ERD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작성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및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  <a:r>
                        <a:rPr lang="en-US" altLang="ko-KR" sz="9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셋팅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Entity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작성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회원가입 등록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비밀번호 암호화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 기능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css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723591"/>
                  </a:ext>
                </a:extLst>
              </a:tr>
              <a:tr h="457024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테스트 및</a:t>
                      </a:r>
                      <a:endParaRPr lang="en-US" altLang="ko-KR" sz="14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디버깅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48592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암호화</a:t>
                      </a:r>
                      <a:endParaRPr lang="en-US" altLang="ko-KR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추가 기능 테스트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48611"/>
                  </a:ext>
                </a:extLst>
              </a:tr>
              <a:tr h="5165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결과물 제작</a:t>
                      </a:r>
                      <a:r>
                        <a:rPr lang="en-US" altLang="ko-KR" sz="14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정리</a:t>
                      </a:r>
                    </a:p>
                  </a:txBody>
                  <a:tcPr marL="0" marR="0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728737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1392870" y="2960714"/>
            <a:ext cx="1588097" cy="3235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회의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145342" y="3447828"/>
            <a:ext cx="2577776" cy="2335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5179" y="4065621"/>
            <a:ext cx="4857717" cy="2346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426017" y="4939122"/>
            <a:ext cx="1746909" cy="258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및 디버깅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393408" y="5675931"/>
            <a:ext cx="1679954" cy="3235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1909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534720-2D30-BE0F-A012-3BF991E33194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F5FC9-336B-AC9C-D4F1-BD8E287BF33C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</a:t>
            </a:r>
            <a:endParaRPr lang="ko-KR" altLang="en-US" sz="3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9460A-40F5-63E0-A501-CC171DCB21B9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63B943-E264-98E9-C000-445DC12BECC8}"/>
              </a:ext>
            </a:extLst>
          </p:cNvPr>
          <p:cNvGrpSpPr/>
          <p:nvPr/>
        </p:nvGrpSpPr>
        <p:grpSpPr>
          <a:xfrm>
            <a:off x="2642659" y="1433511"/>
            <a:ext cx="7441142" cy="4992683"/>
            <a:chOff x="3057525" y="1433513"/>
            <a:chExt cx="6983414" cy="45862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9D9A3E9-0D28-6750-3D9B-FF0EC25A6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525" y="1433513"/>
              <a:ext cx="6983414" cy="458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407B38F-15E0-9B1E-D39B-FEC4A05001DA}"/>
                </a:ext>
              </a:extLst>
            </p:cNvPr>
            <p:cNvSpPr/>
            <p:nvPr/>
          </p:nvSpPr>
          <p:spPr>
            <a:xfrm>
              <a:off x="8229602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8BAF76-1BAC-07F3-E2DF-67455970F1FD}"/>
                </a:ext>
              </a:extLst>
            </p:cNvPr>
            <p:cNvSpPr/>
            <p:nvPr/>
          </p:nvSpPr>
          <p:spPr>
            <a:xfrm>
              <a:off x="7019389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D9A06-317F-322C-1BEC-F1C88CF262FA}"/>
                </a:ext>
              </a:extLst>
            </p:cNvPr>
            <p:cNvSpPr txBox="1"/>
            <p:nvPr/>
          </p:nvSpPr>
          <p:spPr>
            <a:xfrm>
              <a:off x="7361108" y="4142544"/>
              <a:ext cx="454628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F0D67-D2AC-CA87-7383-DDCE0A6FB94F}"/>
                </a:ext>
              </a:extLst>
            </p:cNvPr>
            <p:cNvSpPr txBox="1"/>
            <p:nvPr/>
          </p:nvSpPr>
          <p:spPr>
            <a:xfrm>
              <a:off x="8571211" y="4142544"/>
              <a:ext cx="439584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29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ECCD9E-4DEF-80CD-249E-11B1E4801305}"/>
              </a:ext>
            </a:extLst>
          </p:cNvPr>
          <p:cNvGrpSpPr/>
          <p:nvPr/>
        </p:nvGrpSpPr>
        <p:grpSpPr>
          <a:xfrm>
            <a:off x="1120407" y="2363509"/>
            <a:ext cx="4168885" cy="3151899"/>
            <a:chOff x="1289743" y="2168775"/>
            <a:chExt cx="4168885" cy="3151899"/>
          </a:xfrm>
        </p:grpSpPr>
        <p:grpSp>
          <p:nvGrpSpPr>
            <p:cNvPr id="2" name="그룹 1"/>
            <p:cNvGrpSpPr/>
            <p:nvPr/>
          </p:nvGrpSpPr>
          <p:grpSpPr>
            <a:xfrm>
              <a:off x="1289743" y="2168775"/>
              <a:ext cx="3130139" cy="523220"/>
              <a:chOff x="1289743" y="2168775"/>
              <a:chExt cx="3130139" cy="5232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3FFB9C-9F43-4D85-9480-BCD6DD4847DE}"/>
                  </a:ext>
                </a:extLst>
              </p:cNvPr>
              <p:cNvSpPr txBox="1"/>
              <p:nvPr/>
            </p:nvSpPr>
            <p:spPr>
              <a:xfrm>
                <a:off x="2239477" y="2168775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BA202-91FF-4AD7-985B-7DEBE4AD84E2}"/>
                  </a:ext>
                </a:extLst>
              </p:cNvPr>
              <p:cNvSpPr txBox="1"/>
              <p:nvPr/>
            </p:nvSpPr>
            <p:spPr>
              <a:xfrm>
                <a:off x="1289743" y="2214941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01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289743" y="2825945"/>
              <a:ext cx="3130139" cy="523220"/>
              <a:chOff x="1289743" y="2806847"/>
              <a:chExt cx="3130139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44068-0C6B-4D8E-8428-E62B0F8294FF}"/>
                  </a:ext>
                </a:extLst>
              </p:cNvPr>
              <p:cNvSpPr txBox="1"/>
              <p:nvPr/>
            </p:nvSpPr>
            <p:spPr>
              <a:xfrm>
                <a:off x="2239477" y="2806847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구조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A9DF80-6DDF-4D56-AD45-08BA0EBA1A64}"/>
                  </a:ext>
                </a:extLst>
              </p:cNvPr>
              <p:cNvSpPr txBox="1"/>
              <p:nvPr/>
            </p:nvSpPr>
            <p:spPr>
              <a:xfrm>
                <a:off x="1289743" y="2853013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02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289743" y="3483115"/>
              <a:ext cx="4168885" cy="523220"/>
              <a:chOff x="1289743" y="3537198"/>
              <a:chExt cx="4168885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CA4E2-DB61-44F8-8634-BC0D12F982FE}"/>
                  </a:ext>
                </a:extLst>
              </p:cNvPr>
              <p:cNvSpPr txBox="1"/>
              <p:nvPr/>
            </p:nvSpPr>
            <p:spPr>
              <a:xfrm>
                <a:off x="2239477" y="3537198"/>
                <a:ext cx="3219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</a:t>
                </a:r>
                <a:r>
                  <a:rPr lang="ko-KR" altLang="en-US" sz="2800" spc="-150" dirty="0" err="1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화면별</a:t>
                </a:r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기능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BB29BA-6597-4383-85D4-7AE42F80434E}"/>
                  </a:ext>
                </a:extLst>
              </p:cNvPr>
              <p:cNvSpPr txBox="1"/>
              <p:nvPr/>
            </p:nvSpPr>
            <p:spPr>
              <a:xfrm>
                <a:off x="1289743" y="3583364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03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289743" y="4140285"/>
              <a:ext cx="3612642" cy="523220"/>
              <a:chOff x="1289743" y="4166881"/>
              <a:chExt cx="3612642" cy="52322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39477" y="4166881"/>
                <a:ext cx="26629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주요 코드 및 이슈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289743" y="4213047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07919" y="4797454"/>
              <a:ext cx="2492144" cy="523220"/>
              <a:chOff x="1307919" y="4797454"/>
              <a:chExt cx="2492144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57653" y="4797454"/>
                <a:ext cx="1542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 시현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307919" y="4843620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Mapping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BF2DDB-A08E-01F9-30ED-DE21A884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15081"/>
              </p:ext>
            </p:extLst>
          </p:nvPr>
        </p:nvGraphicFramePr>
        <p:xfrm>
          <a:off x="2279702" y="1836279"/>
          <a:ext cx="8278232" cy="3894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754">
                  <a:extLst>
                    <a:ext uri="{9D8B030D-6E8A-4147-A177-3AD203B41FA5}">
                      <a16:colId xmlns:a16="http://schemas.microsoft.com/office/drawing/2014/main" val="1684704771"/>
                    </a:ext>
                  </a:extLst>
                </a:gridCol>
                <a:gridCol w="2334315">
                  <a:extLst>
                    <a:ext uri="{9D8B030D-6E8A-4147-A177-3AD203B41FA5}">
                      <a16:colId xmlns:a16="http://schemas.microsoft.com/office/drawing/2014/main" val="3387876189"/>
                    </a:ext>
                  </a:extLst>
                </a:gridCol>
                <a:gridCol w="1920162">
                  <a:extLst>
                    <a:ext uri="{9D8B030D-6E8A-4147-A177-3AD203B41FA5}">
                      <a16:colId xmlns:a16="http://schemas.microsoft.com/office/drawing/2014/main" val="2109273946"/>
                    </a:ext>
                  </a:extLst>
                </a:gridCol>
                <a:gridCol w="2099001">
                  <a:extLst>
                    <a:ext uri="{9D8B030D-6E8A-4147-A177-3AD203B41FA5}">
                      <a16:colId xmlns:a16="http://schemas.microsoft.com/office/drawing/2014/main" val="3441519577"/>
                    </a:ext>
                  </a:extLst>
                </a:gridCol>
              </a:tblGrid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6891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/about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회사 소개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5375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/lesson/main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76078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6646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/lesson/modify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2225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/lesson/list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목록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30679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/lesson/detail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상세보기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7989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/cart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96316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/order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주문내역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94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92870" y="347580"/>
            <a:ext cx="23936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파일 목록</a:t>
            </a:r>
            <a:r>
              <a:rPr lang="en-US" altLang="ko-KR" dirty="0">
                <a:solidFill>
                  <a:schemeClr val="tx1"/>
                </a:solidFill>
                <a:latin typeface="나눔고딕 ExtraBold"/>
                <a:ea typeface="나눔고딕 ExtraBold"/>
              </a:rPr>
              <a:t> </a:t>
            </a:r>
            <a:endParaRPr lang="ko-KR" altLang="en-US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44461-CCF8-D69A-4421-99F6E763E9A0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16" name="그림 1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2217AE44-38F6-48EA-95BC-2161DCA5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93" y="1280161"/>
            <a:ext cx="10699231" cy="50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1157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CE9B0B0-9DCB-942D-FAF2-D7CA10E5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34" y="1413933"/>
            <a:ext cx="7539567" cy="50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정의서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6" name="그림 5" descr="텍스트, 번호, 평행, 스크린샷이(가) 표시된 사진&#10;&#10;자동 생성된 설명">
            <a:extLst>
              <a:ext uri="{FF2B5EF4-FFF2-40B4-BE49-F238E27FC236}">
                <a16:creationId xmlns:a16="http://schemas.microsoft.com/office/drawing/2014/main" id="{4E021EE8-E818-436C-A21F-CC295A388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05" y="1159017"/>
            <a:ext cx="8379996" cy="5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27414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화면별</a:t>
              </a:r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26553"/>
              </p:ext>
            </p:extLst>
          </p:nvPr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3532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메인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로그인 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MyPage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Logout,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표시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 클릭 시 홈 화면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About Us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사이트소개 화면으로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제목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카테고리로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기능 제공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카테고리에 맞는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클래스만 볼 수 있는 화면으로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간단한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테스트를 통해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어울리는 클래스 추천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4F6827-4AE7-4990-8AD3-8DA4F5D9AFFF}"/>
              </a:ext>
            </a:extLst>
          </p:cNvPr>
          <p:cNvGrpSpPr/>
          <p:nvPr/>
        </p:nvGrpSpPr>
        <p:grpSpPr>
          <a:xfrm>
            <a:off x="1194013" y="934884"/>
            <a:ext cx="6420665" cy="5348957"/>
            <a:chOff x="608788" y="890157"/>
            <a:chExt cx="7749237" cy="6455769"/>
          </a:xfrm>
        </p:grpSpPr>
        <p:pic>
          <p:nvPicPr>
            <p:cNvPr id="10" name="그림 9" descr="텍스트, 스낵, 음식, 디저트이(가) 표시된 사진&#10;&#10;자동 생성된 설명">
              <a:extLst>
                <a:ext uri="{FF2B5EF4-FFF2-40B4-BE49-F238E27FC236}">
                  <a16:creationId xmlns:a16="http://schemas.microsoft.com/office/drawing/2014/main" id="{9275B6E9-0FC7-4D79-A2E3-E7708F47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00" y="890157"/>
              <a:ext cx="7742925" cy="3310233"/>
            </a:xfrm>
            <a:prstGeom prst="rect">
              <a:avLst/>
            </a:prstGeom>
          </p:spPr>
        </p:pic>
        <p:pic>
          <p:nvPicPr>
            <p:cNvPr id="12" name="그림 11" descr="텍스트, 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39AB942F-D8ED-4020-BD20-4801B875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88" y="3845479"/>
              <a:ext cx="7749237" cy="3500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7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6832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209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시작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 찾으러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클릭 시 적합도 검사 시작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 기능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주변에 알리기 버튼 클릭 시 해당 페이지 링크 공유 가능</a:t>
            </a:r>
          </a:p>
        </p:txBody>
      </p:sp>
      <p:pic>
        <p:nvPicPr>
          <p:cNvPr id="7" name="그림 6" descr="텍스트, 인간의 얼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C89D56DF-51C8-431D-A126-5432EDA5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53" y="1335024"/>
            <a:ext cx="4833220" cy="48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7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1024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진행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가지 버튼 중 선택하여 취미 심리테스트를 진행 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0ADAE6D-05F1-4922-82D7-01AA10AC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34" y="1105546"/>
            <a:ext cx="4455634" cy="54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27A7DB2-A7D6-4C18-8C25-2EFE2D83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65" y="275676"/>
            <a:ext cx="3045720" cy="6277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522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결과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결과에 따라 어울리는 클래스 추천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판매 페이지로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클릭 시 판매중인 클래스 리스트로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주변에 알리기 버튼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결과 페이지 링크가 복사 되어 링크 공유 가능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테스트하기 버튼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테스트를 시작했던 처음 페이지로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9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3797-4D81-6B9E-34D7-C8D45D77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55598-E97A-C876-091F-4460A5A6FCF1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F04830-FFD1-CC46-4A98-42F1CE76D3D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772851-EA8F-30D2-2EF2-5B856FC9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28867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사이트 소개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AB5E2D-71D8-5C3D-F82B-2C5FBD94B2B6}"/>
              </a:ext>
            </a:extLst>
          </p:cNvPr>
          <p:cNvSpPr txBox="1"/>
          <p:nvPr/>
        </p:nvSpPr>
        <p:spPr>
          <a:xfrm>
            <a:off x="8984516" y="890157"/>
            <a:ext cx="2508233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원데이씨드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27408-3E95-246E-461B-B03A7327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5" y="1681910"/>
            <a:ext cx="7215322" cy="3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94493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59FE0B5-6FA8-9845-7F93-FE64AB27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5" y="1413000"/>
            <a:ext cx="3812211" cy="403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AF8BFD-542E-69A2-714E-897F4EA3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63" y="1507067"/>
            <a:ext cx="3317384" cy="3937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21B2E-263C-5644-F88D-FA55367EC4AC}"/>
              </a:ext>
            </a:extLst>
          </p:cNvPr>
          <p:cNvSpPr txBox="1"/>
          <p:nvPr/>
        </p:nvSpPr>
        <p:spPr>
          <a:xfrm>
            <a:off x="8984516" y="890157"/>
            <a:ext cx="2597884" cy="486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로그인은 게스트 로그인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가입된 회원 정보로만 로그인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호스트로 로그인하기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게스트로 로그인하기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호스트일 경우 호스트 로그인 페이지 이동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 페이지에서 게스트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페이지로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호스트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 회원가입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회원이 아닐 경우 가입 가능하며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선택하여 가입</a:t>
            </a:r>
          </a:p>
        </p:txBody>
      </p:sp>
    </p:spTree>
    <p:extLst>
      <p:ext uri="{BB962C8B-B14F-4D97-AF65-F5344CB8AC3E}">
        <p14:creationId xmlns:p14="http://schemas.microsoft.com/office/powerpoint/2010/main" val="14516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691" y="966424"/>
            <a:ext cx="5934903" cy="52109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128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0360E0-EB88-6DB9-A31E-9E3763206E0C}"/>
              </a:ext>
            </a:extLst>
          </p:cNvPr>
          <p:cNvSpPr txBox="1"/>
          <p:nvPr/>
        </p:nvSpPr>
        <p:spPr>
          <a:xfrm>
            <a:off x="8984516" y="890157"/>
            <a:ext cx="2589417" cy="328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 가능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아이디 사용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08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1775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205538-33BF-98A1-2A32-9D485ACAC44F}"/>
              </a:ext>
            </a:extLst>
          </p:cNvPr>
          <p:cNvSpPr txBox="1"/>
          <p:nvPr/>
        </p:nvSpPr>
        <p:spPr>
          <a:xfrm>
            <a:off x="8984516" y="890157"/>
            <a:ext cx="2606351" cy="324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 번호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숫자로만 입력 가능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국세청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실세 사업자 여부 검증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사업자번호로 가입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B581B-BEFF-4E84-B51D-914690C4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" y="1225548"/>
            <a:ext cx="7029669" cy="49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202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9" y="1310148"/>
            <a:ext cx="7335274" cy="4553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D7422-F932-E47F-A187-7BB0D4F826F3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장바구니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7E5-A461-7CB2-947A-41EA3C3A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1E444-B6B0-CAA7-0AFE-948BBBD5E23B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E372EB-4274-A33E-E0E2-B2DDF2D230D1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6678EA-A3D1-96F0-6A16-A042B486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940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68F372-D6EF-F5CB-9260-C64BFA60CBEC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조회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관리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98326-62AA-0EE6-0A88-1413C4F6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92" y="1413741"/>
            <a:ext cx="4054191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2F58C-C12C-826A-5036-897960C8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DF413-B063-D322-85D5-8B9F725E4CC4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F61C52-4904-DF4A-82FA-1F46E69D51A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701D63-3C30-0EA0-08DE-08B2B27F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5843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A923AE3-1AEF-DCC0-52D4-61D109CC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32" y="1279953"/>
            <a:ext cx="5334462" cy="4770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6903F-03D9-FC03-5DAB-88144B8E601B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9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77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D33CFCB-1DA1-F098-02E9-FB732195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57" y="1279953"/>
            <a:ext cx="5906012" cy="4770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95877-22E9-50FE-94BD-9D0CEF66D0D6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0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4603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관리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AE432E-8405-2897-A24C-11542A34B11A}"/>
              </a:ext>
            </a:extLst>
          </p:cNvPr>
          <p:cNvSpPr txBox="1"/>
          <p:nvPr/>
        </p:nvSpPr>
        <p:spPr>
          <a:xfrm>
            <a:off x="8984516" y="890157"/>
            <a:ext cx="2606351" cy="181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목록 클릭 시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수정 및 삭제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5310FD-EBA6-447D-9FC5-10B89A00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6" y="1406416"/>
            <a:ext cx="7544454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8922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등록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23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45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56" y="3485616"/>
            <a:ext cx="1038370" cy="132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31FEF-55E2-56D0-28CF-B15C4955ABFE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클래스명 입력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933B83-6638-4048-86C9-57352F535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31" y="953515"/>
            <a:ext cx="3253060" cy="53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58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80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91" y="3485616"/>
            <a:ext cx="1038370" cy="132416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284464-F8A7-6393-DBCB-44CE78237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883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수정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98882E-DC96-BA64-4F5D-D6EA18CDD285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등록된 클래스명 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저장된 클래스 가격 및 제한 인원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선택 시 클래스 수정 등록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 선택 시 등록된 클래스 삭제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9B8E77-554B-4775-876E-52DC05A6E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38" y="890157"/>
            <a:ext cx="2927453" cy="56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80937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7726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목록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CBB12F-0449-902C-F9A3-A35C8698A064}"/>
              </a:ext>
            </a:extLst>
          </p:cNvPr>
          <p:cNvSpPr txBox="1"/>
          <p:nvPr/>
        </p:nvSpPr>
        <p:spPr>
          <a:xfrm>
            <a:off x="8984516" y="890157"/>
            <a:ext cx="2681260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카테고리에 들어있는 클래스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브라우저 창 크기에 맞춘 반응형 화면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보기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상세 보기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스낵, 음식, 디저트, 쿠키이(가) 표시된 사진&#10;&#10;자동 생성된 설명">
            <a:extLst>
              <a:ext uri="{FF2B5EF4-FFF2-40B4-BE49-F238E27FC236}">
                <a16:creationId xmlns:a16="http://schemas.microsoft.com/office/drawing/2014/main" id="{E63F061C-DEE9-4984-A5DF-42992F36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66" y="824960"/>
            <a:ext cx="4991182" cy="57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80762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상세 보기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5644CC2-AFBB-0C66-AB04-B01BC8E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06" y="955225"/>
            <a:ext cx="4206605" cy="5456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C4DF5-F302-2E39-B01F-BB22BDD9CC98}"/>
              </a:ext>
            </a:extLst>
          </p:cNvPr>
          <p:cNvSpPr txBox="1"/>
          <p:nvPr/>
        </p:nvSpPr>
        <p:spPr>
          <a:xfrm>
            <a:off x="8984516" y="890157"/>
            <a:ext cx="2606351" cy="495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정보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관련된 정보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CART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담기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인원과 클래스 가격이 곱해져서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장바구니에 담김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담으려고 하면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담기지 않음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 담긴 상품은 담기지 않음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내용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대한 상세 내용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0709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3" y="1051750"/>
            <a:ext cx="6531644" cy="4813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DE453-471A-67F6-742A-C89EAE587A42}"/>
              </a:ext>
            </a:extLst>
          </p:cNvPr>
          <p:cNvSpPr txBox="1"/>
          <p:nvPr/>
        </p:nvSpPr>
        <p:spPr>
          <a:xfrm>
            <a:off x="8984516" y="890157"/>
            <a:ext cx="2606351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버튼으로만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- 0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선택 불가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변경 후 저장 시 가격 변경됨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인원 및 가격 변경됨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진행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결제 불가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완료 시 장바구니에서 제거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구매내역으로 내용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결제한 인원만큼 재고 수량 감소함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0277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구매내역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15C1B5-B09A-24FA-8F4F-E923B4B95495}"/>
              </a:ext>
            </a:extLst>
          </p:cNvPr>
          <p:cNvSpPr txBox="1"/>
          <p:nvPr/>
        </p:nvSpPr>
        <p:spPr>
          <a:xfrm>
            <a:off x="8984516" y="890157"/>
            <a:ext cx="2606351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하기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버튼 클릭 시 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완료로 상태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취소된 인원만큼 재고 수량 증가함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구매 취소 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상태임을 알려줌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EACE43A-CBF6-45E3-A9C5-F6D9DC6F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3" y="1706773"/>
            <a:ext cx="8092440" cy="3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6870202" y="4024381"/>
            <a:ext cx="5061098" cy="2519916"/>
            <a:chOff x="489097" y="499731"/>
            <a:chExt cx="5061098" cy="25199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#4,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38347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주요 코드 및 이슈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FAC5B-7C84-0B46-A0B6-F502034C4B65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6F581A-A163-41B1-8E40-F890EB64F1CA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790ED8-573B-572E-A994-F9A89F7F45A3}"/>
              </a:ext>
            </a:extLst>
          </p:cNvPr>
          <p:cNvSpPr txBox="1"/>
          <p:nvPr/>
        </p:nvSpPr>
        <p:spPr>
          <a:xfrm>
            <a:off x="1392870" y="34758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78949-CDC7-3370-E644-CF42E930A62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F6A34-0D3F-2F10-3A36-5D7E593CCC31}"/>
              </a:ext>
            </a:extLst>
          </p:cNvPr>
          <p:cNvSpPr txBox="1"/>
          <p:nvPr/>
        </p:nvSpPr>
        <p:spPr>
          <a:xfrm>
            <a:off x="1295418" y="1707651"/>
            <a:ext cx="5315686" cy="18959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userId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가 중복되지 않은 값인지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JPA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이용해 유효성 검사를 진행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password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통해 암호화된 비밀번호가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데이터베이스에 저장 될 수 있도록 코드 작성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703FA9-5CB1-490A-93E5-5A16246A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1228926"/>
            <a:ext cx="5052242" cy="263001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323DD2-15AE-4268-B100-DBEFEFA9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3517089"/>
            <a:ext cx="4895544" cy="30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148C-1323-FF2A-731D-D08CA54C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2CA58-BF17-DC62-89CF-520FC6B3105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C0D30-D614-A3B5-38E4-3E926BC20DD0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C0442D6-4990-03E4-CE66-FC7EAF33C40B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A9461-5899-A340-4548-7AE514168974}"/>
              </a:ext>
            </a:extLst>
          </p:cNvPr>
          <p:cNvSpPr txBox="1"/>
          <p:nvPr/>
        </p:nvSpPr>
        <p:spPr>
          <a:xfrm>
            <a:off x="1392870" y="347580"/>
            <a:ext cx="48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사업자등록번호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86C8-4DE9-3242-5CAE-5FA4B5EE40BC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333EC-8EE6-A023-53AE-A9316BD67B87}"/>
              </a:ext>
            </a:extLst>
          </p:cNvPr>
          <p:cNvSpPr txBox="1"/>
          <p:nvPr/>
        </p:nvSpPr>
        <p:spPr>
          <a:xfrm>
            <a:off x="1295418" y="1707651"/>
            <a:ext cx="4652236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오픈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api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를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이용하여 사업자등록번호와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사업자등록정보의 상태에 따른 값을 가져와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회원가입시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hostNum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입력받은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값을 조회하고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비교하는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D9009E-08C8-46A5-B39E-A6FC267E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3" y="1312334"/>
            <a:ext cx="5952744" cy="4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85D9-8C1B-F8CA-F5A6-8C3CF2EF8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06DF8-0181-7F46-24F1-7EC2FDA68A2C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3C0A-DA30-211E-C430-A51FB050F5FE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8508A3-0DD2-EF89-1990-05A5D90F90B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4012CB-3F13-5A12-434C-BE2B50398CDF}"/>
              </a:ext>
            </a:extLst>
          </p:cNvPr>
          <p:cNvSpPr txBox="1"/>
          <p:nvPr/>
        </p:nvSpPr>
        <p:spPr>
          <a:xfrm>
            <a:off x="1392870" y="347580"/>
            <a:ext cx="1922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E7F8-D7BC-8E8B-111C-47B3D2FBD03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4AF7B-14B0-AB44-22A7-1AD9718BF422}"/>
              </a:ext>
            </a:extLst>
          </p:cNvPr>
          <p:cNvSpPr txBox="1"/>
          <p:nvPr/>
        </p:nvSpPr>
        <p:spPr>
          <a:xfrm>
            <a:off x="1295418" y="1707651"/>
            <a:ext cx="6808274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reducer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와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localStorage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이용하여 로그인 상태와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로그인한 클라이언트에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따라 보여지는 페이지가 다를 수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있도록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ECE229-65A7-4B9D-B30A-5530A8CA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3466803"/>
            <a:ext cx="4254990" cy="264242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3665438-DA3B-40A3-8254-DDF71D22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27" y="3299958"/>
            <a:ext cx="3711546" cy="2976117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A918662-CDDC-4233-BD9F-F7FA22B10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43" y="3299958"/>
            <a:ext cx="3711546" cy="28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AE690-0DFD-618C-A0A3-08FA399B1C36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96B4F-ADA5-919F-08B9-DDC53358FA3D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032042-BA10-557F-1D2D-814B81D29F8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2B7D31-3A95-691A-1251-402D2262F9F2}"/>
              </a:ext>
            </a:extLst>
          </p:cNvPr>
          <p:cNvSpPr txBox="1"/>
          <p:nvPr/>
        </p:nvSpPr>
        <p:spPr>
          <a:xfrm>
            <a:off x="1392870" y="34758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CDB7E-DCB2-6704-0A24-E26A23E8CEB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3B2739E-144E-4721-AD2E-206608276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2" y="1718634"/>
            <a:ext cx="6627898" cy="410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1905C-4023-241F-E39E-33827FBF115F}"/>
              </a:ext>
            </a:extLst>
          </p:cNvPr>
          <p:cNvSpPr txBox="1"/>
          <p:nvPr/>
        </p:nvSpPr>
        <p:spPr>
          <a:xfrm>
            <a:off x="1295418" y="1707651"/>
            <a:ext cx="3996607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검색창에 입력한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searchQuery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값에 따라 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내용이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보여질 수 있도록 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URLSearchParams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useLocation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사용하여　코드를 작성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5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38960-F930-F5F4-C267-F8BF8245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538FD-952D-DC83-1AA0-D4929B13D796}"/>
              </a:ext>
            </a:extLst>
          </p:cNvPr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이슈</a:t>
            </a:r>
          </a:p>
        </p:txBody>
      </p:sp>
    </p:spTree>
    <p:extLst>
      <p:ext uri="{BB962C8B-B14F-4D97-AF65-F5344CB8AC3E}">
        <p14:creationId xmlns:p14="http://schemas.microsoft.com/office/powerpoint/2010/main" val="54918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151" y="2077700"/>
            <a:ext cx="100383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1"/>
                </a:solidFill>
                <a:latin typeface="Bernard MT Condensed" panose="02050806060905020404" pitchFamily="18" charset="0"/>
                <a:ea typeface="+mj-ea"/>
              </a:rPr>
              <a:t>“               ”</a:t>
            </a:r>
            <a:endParaRPr lang="ko-KR" altLang="en-US" sz="16600" dirty="0">
              <a:solidFill>
                <a:schemeClr val="accent1"/>
              </a:solidFill>
              <a:latin typeface="Bernard MT Condensed" panose="02050806060905020404" pitchFamily="18" charset="0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2690" y="2877919"/>
            <a:ext cx="88597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Class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5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2542-09B4-F09C-8061-D57598107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E8118-0507-706B-D751-EC7BFB837849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A3D02E-83FC-9B54-742B-8B423ECC5D42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B04BF4-441A-57D5-2B94-749B0A5CFCBE}"/>
              </a:ext>
            </a:extLst>
          </p:cNvPr>
          <p:cNvSpPr txBox="1"/>
          <p:nvPr/>
        </p:nvSpPr>
        <p:spPr>
          <a:xfrm>
            <a:off x="1392870" y="347580"/>
            <a:ext cx="6197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Axios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데이터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49CB1-91FE-D5AD-3FD6-0BC74447306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6CBC8-3C12-EF75-59E8-01BF89FDCC50}"/>
              </a:ext>
            </a:extLst>
          </p:cNvPr>
          <p:cNvSpPr txBox="1"/>
          <p:nvPr/>
        </p:nvSpPr>
        <p:spPr>
          <a:xfrm>
            <a:off x="1295418" y="1707651"/>
            <a:ext cx="43781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서버에서 클라이언트로 데이터 이동 방식을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제대로 인지하지 못해 데이터를 잘 불러오지 못함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3DABE-DF12-2AD5-DDAF-418950559B9E}"/>
              </a:ext>
            </a:extLst>
          </p:cNvPr>
          <p:cNvSpPr txBox="1"/>
          <p:nvPr/>
        </p:nvSpPr>
        <p:spPr>
          <a:xfrm>
            <a:off x="1338907" y="2492430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4D45B-DBEA-D77B-6C4A-17393E2A0685}"/>
              </a:ext>
            </a:extLst>
          </p:cNvPr>
          <p:cNvSpPr txBox="1"/>
          <p:nvPr/>
        </p:nvSpPr>
        <p:spPr>
          <a:xfrm>
            <a:off x="1338907" y="2884073"/>
            <a:ext cx="5495415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데이터 이동의 이해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React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axios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이용한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api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사용에 대한 이해도를 높임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089B3-71B8-1F1B-C80E-74F9FD462D0C}"/>
              </a:ext>
            </a:extLst>
          </p:cNvPr>
          <p:cNvGrpSpPr/>
          <p:nvPr/>
        </p:nvGrpSpPr>
        <p:grpSpPr>
          <a:xfrm>
            <a:off x="7060026" y="1707651"/>
            <a:ext cx="4129838" cy="3525279"/>
            <a:chOff x="6792870" y="1496041"/>
            <a:chExt cx="4129838" cy="35252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9D5A15-6D64-817C-7AC5-64A40593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870" y="1496041"/>
              <a:ext cx="2903472" cy="11964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44F727-FA0C-18B2-96B8-27CA086F6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174"/>
            <a:stretch/>
          </p:blipFill>
          <p:spPr>
            <a:xfrm>
              <a:off x="6792870" y="2686748"/>
              <a:ext cx="4129838" cy="233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7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EABF-3063-9A54-59D5-57E25063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08B69-E70B-2AFB-AC22-26C4BC1211B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F7478D-E45D-5404-FD0C-9FD64D4FD56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328ED4-AC6B-7FD0-453F-990690CFAA37}"/>
              </a:ext>
            </a:extLst>
          </p:cNvPr>
          <p:cNvSpPr txBox="1"/>
          <p:nvPr/>
        </p:nvSpPr>
        <p:spPr>
          <a:xfrm>
            <a:off x="1392870" y="347580"/>
            <a:ext cx="4025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암호화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E29E1-BE0F-DDCF-A3BF-E64E9FE60F0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66935-C08B-ABBE-FD61-FDB3ACA89B38}"/>
              </a:ext>
            </a:extLst>
          </p:cNvPr>
          <p:cNvSpPr txBox="1"/>
          <p:nvPr/>
        </p:nvSpPr>
        <p:spPr>
          <a:xfrm>
            <a:off x="1295418" y="1707651"/>
            <a:ext cx="461805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통한 비밀번호 암호화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9555E-2355-0212-C6B6-387C89C83227}"/>
              </a:ext>
            </a:extLst>
          </p:cNvPr>
          <p:cNvSpPr txBox="1"/>
          <p:nvPr/>
        </p:nvSpPr>
        <p:spPr>
          <a:xfrm>
            <a:off x="1338907" y="2450095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D95F8-2974-9012-838A-876098F82EEA}"/>
              </a:ext>
            </a:extLst>
          </p:cNvPr>
          <p:cNvSpPr txBox="1"/>
          <p:nvPr/>
        </p:nvSpPr>
        <p:spPr>
          <a:xfrm>
            <a:off x="1338907" y="2841738"/>
            <a:ext cx="5564344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수정되는 비밀번호도 암호화 될 수 있게 추가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6EBF1-77C5-46F6-9C98-8334CF1EAE20}"/>
              </a:ext>
            </a:extLst>
          </p:cNvPr>
          <p:cNvSpPr txBox="1"/>
          <p:nvPr/>
        </p:nvSpPr>
        <p:spPr>
          <a:xfrm>
            <a:off x="1338907" y="3263239"/>
            <a:ext cx="4743606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비밀번호가 수정 되지 않을 때 재암호화 방지 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0B84DF-FEA7-434B-877F-38A880AA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5" y="2965356"/>
            <a:ext cx="3866901" cy="3301898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99505F8-6A19-4DF7-95C5-D48108573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1544932"/>
            <a:ext cx="4739918" cy="10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4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647F2-47D6-F577-C4A9-8406A217B1E5}"/>
              </a:ext>
            </a:extLst>
          </p:cNvPr>
          <p:cNvSpPr txBox="1"/>
          <p:nvPr/>
        </p:nvSpPr>
        <p:spPr>
          <a:xfrm>
            <a:off x="1392870" y="343053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1D55B7-C953-03C6-963B-56D5415E6EB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DFD4DC-AE7B-FFA9-BBAE-7370ABF63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2" y="1346785"/>
            <a:ext cx="4885178" cy="523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9086DE-DB61-FDFB-01EB-1AEB1B39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5" y="1935849"/>
            <a:ext cx="5189389" cy="1036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D0C08-9B65-8BC4-01ED-AF66C634547C}"/>
              </a:ext>
            </a:extLst>
          </p:cNvPr>
          <p:cNvSpPr txBox="1"/>
          <p:nvPr/>
        </p:nvSpPr>
        <p:spPr>
          <a:xfrm>
            <a:off x="1392870" y="1348558"/>
            <a:ext cx="39677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유무에 따른 네비게이션 바 설정</a:t>
            </a:r>
          </a:p>
        </p:txBody>
      </p:sp>
    </p:spTree>
    <p:extLst>
      <p:ext uri="{BB962C8B-B14F-4D97-AF65-F5344CB8AC3E}">
        <p14:creationId xmlns:p14="http://schemas.microsoft.com/office/powerpoint/2010/main" val="21248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#5,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화면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2207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496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5,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시현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210" y="1751529"/>
            <a:ext cx="110063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www.onedayseed.store</a:t>
            </a: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b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https://github.com/areum1111/onedaySeed.git</a:t>
            </a:r>
            <a:endParaRPr lang="en-US" altLang="ko-KR" sz="36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5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8D38E2-9E50-443A-873E-41D668A89244}"/>
              </a:ext>
            </a:extLst>
          </p:cNvPr>
          <p:cNvSpPr txBox="1"/>
          <p:nvPr/>
        </p:nvSpPr>
        <p:spPr>
          <a:xfrm>
            <a:off x="3739425" y="2828835"/>
            <a:ext cx="4713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EFF09-AA02-49F4-B5EF-E1D7E44E2317}"/>
              </a:ext>
            </a:extLst>
          </p:cNvPr>
          <p:cNvSpPr txBox="1"/>
          <p:nvPr/>
        </p:nvSpPr>
        <p:spPr>
          <a:xfrm>
            <a:off x="3522961" y="2857410"/>
            <a:ext cx="500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90615" y="848490"/>
            <a:ext cx="9810770" cy="5363746"/>
            <a:chOff x="1378161" y="831865"/>
            <a:chExt cx="9810770" cy="53637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317" y="3943406"/>
              <a:ext cx="1903614" cy="19036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970" y="3944081"/>
              <a:ext cx="1902939" cy="1902939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 flipV="1">
              <a:off x="3059084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8057540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860" y="831865"/>
              <a:ext cx="2355260" cy="23552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63309" y="2669903"/>
              <a:ext cx="1546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구매</a:t>
              </a:r>
              <a:endPara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63A166-236A-4FFE-AEB4-3B280FEB4F17}"/>
                </a:ext>
              </a:extLst>
            </p:cNvPr>
            <p:cNvGrpSpPr/>
            <p:nvPr/>
          </p:nvGrpSpPr>
          <p:grpSpPr>
            <a:xfrm>
              <a:off x="1378161" y="2025325"/>
              <a:ext cx="1933203" cy="1127389"/>
              <a:chOff x="1075667" y="1896401"/>
              <a:chExt cx="1933203" cy="1127389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98A0F4BA-1665-4477-90C9-CB3868ECA34C}"/>
                  </a:ext>
                </a:extLst>
              </p:cNvPr>
              <p:cNvSpPr/>
              <p:nvPr/>
            </p:nvSpPr>
            <p:spPr>
              <a:xfrm>
                <a:off x="1075667" y="2137277"/>
                <a:ext cx="1902939" cy="886513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8A22F0F-A041-482A-B24C-CB3A368273B8}"/>
                  </a:ext>
                </a:extLst>
              </p:cNvPr>
              <p:cNvSpPr/>
              <p:nvPr/>
            </p:nvSpPr>
            <p:spPr>
              <a:xfrm>
                <a:off x="1376665" y="1896401"/>
                <a:ext cx="1300941" cy="448057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27476" y="1932064"/>
                <a:ext cx="148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클래스 등록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F5133-F1A6-4377-8C91-F8591D0C5FEA}"/>
                  </a:ext>
                </a:extLst>
              </p:cNvPr>
              <p:cNvSpPr txBox="1"/>
              <p:nvPr/>
            </p:nvSpPr>
            <p:spPr>
              <a:xfrm>
                <a:off x="1105930" y="2360393"/>
                <a:ext cx="19029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장소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장비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기술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           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제공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266CA-2035-4FE3-825A-5BB0EEF6DBEF}"/>
                </a:ext>
              </a:extLst>
            </p:cNvPr>
            <p:cNvSpPr txBox="1"/>
            <p:nvPr/>
          </p:nvSpPr>
          <p:spPr>
            <a:xfrm>
              <a:off x="3563644" y="3055185"/>
              <a:ext cx="5064713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150" dirty="0" err="1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Oneday</a:t>
              </a:r>
              <a:r>
                <a:rPr lang="en-US" altLang="ko-KR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Seed</a:t>
              </a:r>
            </a:p>
            <a:p>
              <a:pPr algn="ctr"/>
              <a:r>
                <a:rPr lang="ko-KR" altLang="en-US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홈페이지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9827882" y="5826279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2172197" y="5743073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94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721289-9B5E-7A8D-DC16-6BC8A8248647}"/>
              </a:ext>
            </a:extLst>
          </p:cNvPr>
          <p:cNvSpPr txBox="1"/>
          <p:nvPr/>
        </p:nvSpPr>
        <p:spPr>
          <a:xfrm>
            <a:off x="604628" y="1443671"/>
            <a:ext cx="985077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</a:t>
            </a: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클래스란</a:t>
            </a:r>
            <a:r>
              <a:rPr lang="en-US" altLang="ko-KR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일일강좌를 의미하며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가질 시간과 경제적 여유가 없는 직장인들이 짧은 시간 동안 평소 관심 있던 분야를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경험할 수 있습니다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클래스는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 수업을 일컫는 말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(Host)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등록하고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(User)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신청하는 구조</a:t>
            </a:r>
          </a:p>
        </p:txBody>
      </p:sp>
    </p:spTree>
    <p:extLst>
      <p:ext uri="{BB962C8B-B14F-4D97-AF65-F5344CB8AC3E}">
        <p14:creationId xmlns:p14="http://schemas.microsoft.com/office/powerpoint/2010/main" val="137405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HOST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53DC1-DA24-0471-8033-1A0E6A38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03" y="4498998"/>
            <a:ext cx="4066638" cy="21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26A972-AA42-C71F-2EF9-35E91700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0" y="4855656"/>
            <a:ext cx="5925986" cy="14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5513E-0529-0811-9D3F-92B2FE860C8A}"/>
              </a:ext>
            </a:extLst>
          </p:cNvPr>
          <p:cNvSpPr txBox="1"/>
          <p:nvPr/>
        </p:nvSpPr>
        <p:spPr>
          <a:xfrm>
            <a:off x="1392870" y="2109923"/>
            <a:ext cx="6987810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고객에게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및 양질의 콘텐츠를 제공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재능을 가지고 있으면 호스트가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0193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5DBAB8-5887-380B-A5CD-47B9F523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78" y="3994947"/>
            <a:ext cx="4330558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829F94-B76C-BA2A-5440-C9C3F80EC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3"/>
          <a:stretch/>
        </p:blipFill>
        <p:spPr>
          <a:xfrm>
            <a:off x="5036698" y="3994947"/>
            <a:ext cx="2615305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1E850-C00C-93AB-EB67-FA863ACA4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9" y="3994947"/>
            <a:ext cx="4437659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14F97-D924-F11A-C146-6A408EF8C9CB}"/>
              </a:ext>
            </a:extLst>
          </p:cNvPr>
          <p:cNvSpPr txBox="1"/>
          <p:nvPr/>
        </p:nvSpPr>
        <p:spPr>
          <a:xfrm>
            <a:off x="1392870" y="1823050"/>
            <a:ext cx="6901248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부담없이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다양한 콘텐츠를 접함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손쉽게 취미를 즐길 수 있음</a:t>
            </a:r>
          </a:p>
        </p:txBody>
      </p:sp>
    </p:spTree>
    <p:extLst>
      <p:ext uri="{BB962C8B-B14F-4D97-AF65-F5344CB8AC3E}">
        <p14:creationId xmlns:p14="http://schemas.microsoft.com/office/powerpoint/2010/main" val="30832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1971</Words>
  <Application>Microsoft Office PowerPoint</Application>
  <PresentationFormat>와이드스크린</PresentationFormat>
  <Paragraphs>519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Arial Black</vt:lpstr>
      <vt:lpstr>나눔스퀘어 Bold</vt:lpstr>
      <vt:lpstr>Bernard MT Condensed</vt:lpstr>
      <vt:lpstr>맑은 고딕</vt:lpstr>
      <vt:lpstr>Arial</vt:lpstr>
      <vt:lpstr>Arial Nova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9665</cp:lastModifiedBy>
  <cp:revision>456</cp:revision>
  <dcterms:created xsi:type="dcterms:W3CDTF">2020-04-13T00:08:17Z</dcterms:created>
  <dcterms:modified xsi:type="dcterms:W3CDTF">2024-03-05T05:26:42Z</dcterms:modified>
  <cp:version/>
</cp:coreProperties>
</file>